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53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66" r:id="rId14"/>
    <p:sldId id="467" r:id="rId15"/>
    <p:sldId id="456" r:id="rId16"/>
    <p:sldId id="414" r:id="rId17"/>
    <p:sldId id="420" r:id="rId18"/>
    <p:sldId id="415" r:id="rId19"/>
    <p:sldId id="424" r:id="rId20"/>
    <p:sldId id="421" r:id="rId21"/>
    <p:sldId id="422" r:id="rId22"/>
    <p:sldId id="423" r:id="rId23"/>
    <p:sldId id="458" r:id="rId24"/>
    <p:sldId id="465" r:id="rId25"/>
    <p:sldId id="419" r:id="rId26"/>
    <p:sldId id="417" r:id="rId27"/>
    <p:sldId id="418" r:id="rId28"/>
    <p:sldId id="448" r:id="rId29"/>
    <p:sldId id="449" r:id="rId30"/>
    <p:sldId id="450" r:id="rId31"/>
    <p:sldId id="451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36" r:id="rId42"/>
    <p:sldId id="413" r:id="rId43"/>
    <p:sldId id="459" r:id="rId44"/>
    <p:sldId id="460" r:id="rId45"/>
    <p:sldId id="461" r:id="rId46"/>
    <p:sldId id="463" r:id="rId47"/>
    <p:sldId id="462" r:id="rId48"/>
    <p:sldId id="464" r:id="rId49"/>
    <p:sldId id="457" r:id="rId50"/>
    <p:sldId id="437" r:id="rId51"/>
    <p:sldId id="43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50000" autoAdjust="0"/>
  </p:normalViewPr>
  <p:slideViewPr>
    <p:cSldViewPr snapToGrid="0" snapToObjects="1">
      <p:cViewPr varScale="1">
        <p:scale>
          <a:sx n="95" d="100"/>
          <a:sy n="95" d="100"/>
        </p:scale>
        <p:origin x="584" y="184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5B39-179D-8647-8689-2EE25E605572}" type="datetime1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235F-66CD-E248-BE58-BA79CA94DB79}" type="datetime1">
              <a:rPr lang="en-US" smtClean="0"/>
              <a:t>10/19/19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7204-7D56-A24F-8B59-09D71B9522EA}" type="datetime1">
              <a:rPr lang="en-US" smtClean="0"/>
              <a:t>10/19/19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E763-D5D1-584E-8850-0193502B9A20}" type="datetime1">
              <a:rPr lang="en-US" smtClean="0"/>
              <a:t>10/19/19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4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4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8.emf"/><Relationship Id="rId5" Type="http://schemas.openxmlformats.org/officeDocument/2006/relationships/image" Target="../media/image4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51.emf"/><Relationship Id="rId7" Type="http://schemas.openxmlformats.org/officeDocument/2006/relationships/image" Target="../media/image5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53.emf"/><Relationship Id="rId5" Type="http://schemas.openxmlformats.org/officeDocument/2006/relationships/image" Target="../media/image5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Relationship Id="rId3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3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2</a:t>
            </a:r>
            <a:r>
              <a:rPr lang="en-US" dirty="0" smtClean="0"/>
              <a:t>: </a:t>
            </a:r>
            <a:r>
              <a:rPr lang="en-US" smtClean="0"/>
              <a:t>Neural </a:t>
            </a:r>
            <a:r>
              <a:rPr lang="en-US" smtClean="0"/>
              <a:t>Networks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layers?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="" xmlns:a16="http://schemas.microsoft.com/office/drawing/2014/main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4" y="983807"/>
            <a:ext cx="11300311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80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Activation function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not linearity</a:t>
                </a:r>
                <a:endParaRPr lang="en-US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</a:t>
                </a:r>
                <a:r>
                  <a:rPr lang="en-US" sz="2400" b="1" dirty="0" smtClean="0">
                    <a:latin typeface="Calibri"/>
                    <a:cs typeface="Calibri"/>
                  </a:rPr>
                  <a:t>not linearity</a:t>
                </a:r>
                <a:endParaRPr lang="en-US" b="1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1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Architecture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Optimizer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Linear models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400" dirty="0" smtClean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400" dirty="0" smtClean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 is a </a:t>
                </a:r>
                <a:r>
                  <a:rPr lang="en-US" sz="28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728133"/>
              </p:ext>
            </p:extLst>
          </p:nvPr>
        </p:nvGraphicFramePr>
        <p:xfrm>
          <a:off x="46677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9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77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 smtClean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Domain specific, enormous human effort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Generic transform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Maps to a higher-dimensional space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Kernel methods: e.g. RBF kernels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61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lvl="1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parameters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transform</a:t>
                </a:r>
                <a:endParaRPr lang="en-US" sz="2400" i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defines hidden layers 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Non-convex optimization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Can encode prior beliefs, generalizes well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600"/>
                  </a:spcAft>
                </a:pPr>
                <a:endParaRPr lang="en-US" sz="18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not linearity</a:t>
                </a:r>
                <a:endParaRPr lang="en-US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b="1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74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89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r>
              <a:rPr lang="en-US" dirty="0" smtClean="0"/>
              <a:t> and </a:t>
            </a:r>
            <a:r>
              <a:rPr lang="en-US" dirty="0" err="1" smtClean="0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600169"/>
            <a:ext cx="73152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-b/W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83" y="600169"/>
            <a:ext cx="73152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869556" y="1940267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4" name="Equation" r:id="rId4" imgW="2133600" imgH="215900" progId="Equation.3">
                  <p:embed/>
                </p:oleObj>
              </mc:Choice>
              <mc:Fallback>
                <p:oleObj name="Equation" r:id="rId4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9556" y="1940267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5" name="Equation" r:id="rId6" imgW="1295400" imgH="215900" progId="Equation.3">
                  <p:embed/>
                </p:oleObj>
              </mc:Choice>
              <mc:Fallback>
                <p:oleObj name="Equation" r:id="rId6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4640" y="3635233"/>
            <a:ext cx="2803926" cy="2378225"/>
            <a:chOff x="5147918" y="4151535"/>
            <a:chExt cx="2803926" cy="2378225"/>
          </a:xfrm>
        </p:grpSpPr>
        <p:grpSp>
          <p:nvGrpSpPr>
            <p:cNvPr id="13" name="Group 12"/>
            <p:cNvGrpSpPr/>
            <p:nvPr/>
          </p:nvGrpSpPr>
          <p:grpSpPr>
            <a:xfrm>
              <a:off x="5147918" y="4151535"/>
              <a:ext cx="2803926" cy="2348657"/>
              <a:chOff x="3623918" y="4509343"/>
              <a:chExt cx="2400472" cy="198861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8900000">
                <a:off x="4035775" y="5503649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2700000">
                <a:off x="2629610" y="5503651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827464" y="61604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Directly learn the activation function</a:t>
            </a:r>
          </a:p>
          <a:p>
            <a:pPr lvl="1"/>
            <a:r>
              <a:rPr lang="en-US" sz="2000" dirty="0" smtClean="0"/>
              <a:t>Max of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 linear functions</a:t>
            </a:r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56816" y="2174724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1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6816" y="2174724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29" y="330290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8327" y="4259363"/>
            <a:ext cx="909986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0671" y="4219230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0543" y="5591142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0492" y="4852478"/>
            <a:ext cx="22616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Cross-entropy between training data and model distribution (i.e.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negative log-likelihood</a:t>
                </a:r>
                <a:r>
                  <a:rPr lang="en-US" sz="2400" dirty="0" smtClean="0"/>
                  <a:t>)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model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(y|x)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Do not need to design separate loss functions.</a:t>
                </a:r>
              </a:p>
              <a:p>
                <a:endParaRPr lang="en-US" sz="2400" dirty="0" smtClean="0"/>
              </a:p>
              <a:p>
                <a:pPr algn="ctr"/>
                <a:r>
                  <a:rPr lang="en-US" sz="2400" dirty="0" smtClean="0">
                    <a:solidFill>
                      <a:schemeClr val="tx2"/>
                    </a:solidFill>
                  </a:rPr>
                  <a:t>Gradient of cost function must be large enough</a:t>
                </a:r>
              </a:p>
              <a:p>
                <a:pPr algn="ctr"/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Architecture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Optimizer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1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94865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71570" y="4737411"/>
            <a:ext cx="207171" cy="43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4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multi-class problem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2864351" cy="1153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2864351" cy="11539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action.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75" y="402887"/>
            <a:ext cx="6675249" cy="30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82" y="216530"/>
            <a:ext cx="6651621" cy="37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10" y="0"/>
            <a:ext cx="6309179" cy="4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10" y="0"/>
            <a:ext cx="6309179" cy="427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88001" y="2002973"/>
            <a:ext cx="893364" cy="7111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5735151" y="2034009"/>
            <a:ext cx="5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13" y="502724"/>
            <a:ext cx="8451774" cy="2926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70" y="216531"/>
            <a:ext cx="8661059" cy="3739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31" y="216531"/>
            <a:ext cx="9248938" cy="3870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477" y="2537395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1270" y="1166018"/>
                <a:ext cx="8262730" cy="452596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Think of Neural Network </a:t>
                </a:r>
                <a:r>
                  <a:rPr lang="en-US" dirty="0"/>
                  <a:t>as function </a:t>
                </a:r>
                <a:r>
                  <a:rPr lang="en-US" dirty="0" smtClean="0"/>
                  <a:t>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One </a:t>
                </a:r>
                <a:r>
                  <a:rPr lang="en-US" sz="2400" dirty="0">
                    <a:solidFill>
                      <a:srgbClr val="0000FF"/>
                    </a:solidFill>
                  </a:rPr>
                  <a:t>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 smtClean="0"/>
                  <a:t>an </a:t>
                </a:r>
                <a:r>
                  <a:rPr lang="en-US" sz="2400" dirty="0"/>
                  <a:t>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</a:t>
                </a:r>
                <a:r>
                  <a:rPr lang="en-US" sz="2400" dirty="0" smtClean="0"/>
                  <a:t>?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width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  <a:endParaRPr lang="en-US" sz="20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1270" y="1166018"/>
                <a:ext cx="8262730" cy="4525963"/>
              </a:xfrm>
              <a:blipFill rotWithShape="0">
                <a:blip r:embed="rId3"/>
                <a:stretch>
                  <a:fillRect l="-812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 function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2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3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7844</TotalTime>
  <Words>1273</Words>
  <Application>Microsoft Macintosh PowerPoint</Application>
  <PresentationFormat>Widescreen</PresentationFormat>
  <Paragraphs>386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Calibri</vt:lpstr>
      <vt:lpstr>Cambria Math</vt:lpstr>
      <vt:lpstr>Karla</vt:lpstr>
      <vt:lpstr>Mangal</vt:lpstr>
      <vt:lpstr>Times</vt:lpstr>
      <vt:lpstr>Times New Roman</vt:lpstr>
      <vt:lpstr>Arial</vt:lpstr>
      <vt:lpstr>GEC_template</vt:lpstr>
      <vt:lpstr>Equation</vt:lpstr>
      <vt:lpstr>Lecture 2: Neural Networks Design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Design Choices</vt:lpstr>
      <vt:lpstr>Design Choices</vt:lpstr>
      <vt:lpstr>Activation function</vt:lpstr>
      <vt:lpstr>Activation function</vt:lpstr>
      <vt:lpstr>Beyond Linear Models</vt:lpstr>
      <vt:lpstr>Traditional ML</vt:lpstr>
      <vt:lpstr>Deep Learning</vt:lpstr>
      <vt:lpstr>Activation function</vt:lpstr>
      <vt:lpstr>PowerPoint Presentation</vt:lpstr>
      <vt:lpstr>Relu and Softplus</vt:lpstr>
      <vt:lpstr>Generalized ReLU</vt:lpstr>
      <vt:lpstr>Maxout </vt:lpstr>
      <vt:lpstr>Design Choices</vt:lpstr>
      <vt:lpstr>Loss Function</vt:lpstr>
      <vt:lpstr>Cost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action. </vt:lpstr>
      <vt:lpstr>NN in action. </vt:lpstr>
      <vt:lpstr>NN in action. </vt:lpstr>
      <vt:lpstr>NN in action. </vt:lpstr>
      <vt:lpstr>NN in action. </vt:lpstr>
      <vt:lpstr>NN in action. </vt:lpstr>
      <vt:lpstr>NN in action. </vt:lpstr>
      <vt:lpstr>Universal Approximation Theorem</vt:lpstr>
      <vt:lpstr>Better Generalization with Depth</vt:lpstr>
      <vt:lpstr>Large, Shallow Nets Overfit More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283</cp:revision>
  <cp:lastPrinted>2019-10-19T11:17:28Z</cp:lastPrinted>
  <dcterms:created xsi:type="dcterms:W3CDTF">2017-11-02T16:57:55Z</dcterms:created>
  <dcterms:modified xsi:type="dcterms:W3CDTF">2019-10-19T11:17:42Z</dcterms:modified>
</cp:coreProperties>
</file>